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4" r:id="rId2"/>
    <p:sldId id="328" r:id="rId3"/>
    <p:sldId id="297" r:id="rId4"/>
    <p:sldId id="326" r:id="rId5"/>
    <p:sldId id="342" r:id="rId6"/>
    <p:sldId id="329" r:id="rId7"/>
    <p:sldId id="373" r:id="rId8"/>
    <p:sldId id="332" r:id="rId9"/>
    <p:sldId id="384" r:id="rId10"/>
    <p:sldId id="333" r:id="rId11"/>
    <p:sldId id="339" r:id="rId12"/>
    <p:sldId id="345" r:id="rId13"/>
    <p:sldId id="346" r:id="rId14"/>
    <p:sldId id="380" r:id="rId15"/>
    <p:sldId id="348" r:id="rId16"/>
    <p:sldId id="371" r:id="rId17"/>
    <p:sldId id="337" r:id="rId18"/>
    <p:sldId id="355" r:id="rId19"/>
    <p:sldId id="353" r:id="rId20"/>
    <p:sldId id="338" r:id="rId21"/>
    <p:sldId id="357" r:id="rId22"/>
    <p:sldId id="356" r:id="rId23"/>
    <p:sldId id="365" r:id="rId24"/>
    <p:sldId id="367" r:id="rId25"/>
    <p:sldId id="368" r:id="rId26"/>
    <p:sldId id="388" r:id="rId27"/>
    <p:sldId id="390" r:id="rId28"/>
    <p:sldId id="389" r:id="rId29"/>
    <p:sldId id="392" r:id="rId30"/>
    <p:sldId id="343" r:id="rId31"/>
  </p:sldIdLst>
  <p:sldSz cx="12192000" cy="6858000"/>
  <p:notesSz cx="9939338" cy="68072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708"/>
  </p:normalViewPr>
  <p:slideViewPr>
    <p:cSldViewPr snapToGrid="0" snapToObjects="1">
      <p:cViewPr varScale="1">
        <p:scale>
          <a:sx n="89" d="100"/>
          <a:sy n="89" d="100"/>
        </p:scale>
        <p:origin x="326" y="72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095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12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382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7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805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561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480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438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181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06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519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34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31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3474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105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47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730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8324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60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3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830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504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473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63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629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6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74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17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56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sv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mp.cz-pl.eu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3.jpeg"/><Relationship Id="rId5" Type="http://schemas.openxmlformats.org/officeDocument/2006/relationships/image" Target="../media/image11.svg"/><Relationship Id="rId10" Type="http://schemas.openxmlformats.org/officeDocument/2006/relationships/image" Target="../media/image2.jpeg"/><Relationship Id="rId4" Type="http://schemas.openxmlformats.org/officeDocument/2006/relationships/image" Target="../media/image10.png"/><Relationship Id="rId9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rn.cz/files2/publikace/Kompendium_2022_CZ.pdf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ern.cz/files2/publikace/Kompendium_2022_PL.pd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czplfmp.eu/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.jpeg"/><Relationship Id="rId5" Type="http://schemas.openxmlformats.org/officeDocument/2006/relationships/hyperlink" Target="http://www.euroregion-nysa.pl/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www.ern.cz/" TargetMode="Externa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mailto:b.jedrzejak@ern.cz" TargetMode="External"/><Relationship Id="rId13" Type="http://schemas.openxmlformats.org/officeDocument/2006/relationships/image" Target="../media/image4.jpeg"/><Relationship Id="rId3" Type="http://schemas.openxmlformats.org/officeDocument/2006/relationships/hyperlink" Target="mailto:p.stejskalova@ern.cz" TargetMode="External"/><Relationship Id="rId7" Type="http://schemas.openxmlformats.org/officeDocument/2006/relationships/hyperlink" Target="mailto:a.piela@ern.cz" TargetMode="External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.lojewska@ern.cz" TargetMode="External"/><Relationship Id="rId11" Type="http://schemas.openxmlformats.org/officeDocument/2006/relationships/image" Target="../media/image1.jpeg"/><Relationship Id="rId5" Type="http://schemas.openxmlformats.org/officeDocument/2006/relationships/hyperlink" Target="mailto:j.suchankova@ern.cz" TargetMode="External"/><Relationship Id="rId10" Type="http://schemas.openxmlformats.org/officeDocument/2006/relationships/image" Target="../media/image11.svg"/><Relationship Id="rId4" Type="http://schemas.openxmlformats.org/officeDocument/2006/relationships/hyperlink" Target="mailto:k.dobiasova@ern.cz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sp>
        <p:nvSpPr>
          <p:cNvPr id="15" name="Nadpis 6">
            <a:extLst>
              <a:ext uri="{FF2B5EF4-FFF2-40B4-BE49-F238E27FC236}">
                <a16:creationId xmlns:a16="http://schemas.microsoft.com/office/drawing/2014/main" xmlns="" id="{6197682B-104B-4EF1-B647-C63B3BBC3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81" y="390803"/>
            <a:ext cx="8225728" cy="3391670"/>
          </a:xfrm>
        </p:spPr>
        <p:txBody>
          <a:bodyPr>
            <a:noAutofit/>
          </a:bodyPr>
          <a:lstStyle/>
          <a:p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Fond malých projektů</a:t>
            </a:r>
            <a:r>
              <a:rPr lang="cs-CZ" sz="3600" b="1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cs-CZ" sz="3600" b="1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</a:b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Česká republika – Polsko</a:t>
            </a:r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</a:b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/>
            </a:r>
            <a:b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</a:br>
            <a:r>
              <a:rPr kumimoji="0" lang="cs-CZ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Fundusz</a:t>
            </a:r>
            <a:r>
              <a:rPr lang="cs-CZ" sz="3600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M</a:t>
            </a:r>
            <a:r>
              <a:rPr kumimoji="0" lang="pl-PL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ałych P</a:t>
            </a:r>
            <a:r>
              <a:rPr lang="cs-CZ" sz="3600" b="1" dirty="0" err="1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rojektów</a:t>
            </a:r>
            <a:r>
              <a:rPr lang="cs-CZ" sz="3600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cs-CZ" sz="3600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</a:br>
            <a:r>
              <a:rPr lang="cs-CZ" sz="3600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Republika </a:t>
            </a:r>
            <a:r>
              <a:rPr lang="cs-CZ" sz="3600" b="1" dirty="0" err="1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Czeska</a:t>
            </a:r>
            <a:r>
              <a:rPr lang="cs-CZ" sz="3600" b="1" dirty="0">
                <a:solidFill>
                  <a:srgbClr val="FF6600"/>
                </a:solidFill>
                <a:latin typeface="+mn-lt"/>
                <a:cs typeface="Arial" panose="020B0604020202020204" pitchFamily="34" charset="0"/>
              </a:rPr>
              <a:t> - Polska</a:t>
            </a:r>
          </a:p>
        </p:txBody>
      </p:sp>
      <p:pic>
        <p:nvPicPr>
          <p:cNvPr id="16" name="Picture 4" descr="IMG_0024">
            <a:extLst>
              <a:ext uri="{FF2B5EF4-FFF2-40B4-BE49-F238E27FC236}">
                <a16:creationId xmlns:a16="http://schemas.microsoft.com/office/drawing/2014/main" xmlns="" id="{F8FCE071-14C7-4E4A-B6BB-3EA9282D5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1345" y="502539"/>
            <a:ext cx="1977645" cy="148405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Jana\Documents\Cíl 3\FMP\Publicita\Brožura, leták, bannery 2015\CZ brožura, leták, bannery\Leták\Podklady pro leták\Foto, mapa, graf\IMG_3579.JPG">
            <a:extLst>
              <a:ext uri="{FF2B5EF4-FFF2-40B4-BE49-F238E27FC236}">
                <a16:creationId xmlns:a16="http://schemas.microsoft.com/office/drawing/2014/main" xmlns="" id="{0E1C8650-9A9D-480B-897D-C926C6BB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2006" y="744713"/>
            <a:ext cx="2063467" cy="154777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ázek 19" descr="C:\Users\Jana\Documents\Cíl 3\FMP\Publicita\Brožura, leták, bannery 2015\CZ brožura, leták, bannery\Brožura\Podklady\Podklady CZ final\Foto, obrázky, grafy\strana 22-23 - foto\Kaplička Vítkov- 2.jpg">
            <a:extLst>
              <a:ext uri="{FF2B5EF4-FFF2-40B4-BE49-F238E27FC236}">
                <a16:creationId xmlns:a16="http://schemas.microsoft.com/office/drawing/2014/main" xmlns="" id="{3ACEB0BA-21F2-427D-B1BD-552174E68F2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473" y="1953627"/>
            <a:ext cx="1913518" cy="127841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F9EF46D3-5A96-4FE1-89FA-BC9F1101D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9148" y="2281760"/>
            <a:ext cx="2056325" cy="1542955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4FCD72CF-94C2-49A8-9B0F-0553C665CF1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498" y="4024647"/>
            <a:ext cx="2796454" cy="929373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D34758E0-4233-C5D1-277D-89556C8AFE8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777041" y="4147229"/>
            <a:ext cx="5191225" cy="12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8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276554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Monitorovací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systém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System monitorujący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10855"/>
              </p:ext>
            </p:extLst>
          </p:nvPr>
        </p:nvGraphicFramePr>
        <p:xfrm>
          <a:off x="390803" y="1132583"/>
          <a:ext cx="11475952" cy="3169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Nový monitorovací systém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 předkládání malých projektů, jehož cílem je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výrazně zjednodušit formulář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projektové žádosti.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Formulář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projektové žádosti bude obsahovat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pouze nezbytné informace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(identifikace žadatele a projektového partnera, harmonogram realizace, zdroje financování, popis aktivit, cílů a indikátorů projektu).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Nowy system monitorowania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składania małych projektów, którego celem jest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znaczne uproszczenie formularza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wniosku projektowego.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Formularz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wniosku projektowego będzie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zawierał tylko niezbędne informacje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(dane identyfikacja wnioskodawcy i partnera projektu, harmonogram realizacji, źródła finansowania, opis działań, cele i wskaźniki projektu).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19FFBCB4-929E-31CA-CD03-F9CBC7994F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69910" y="555963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0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Výzva: Termíny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Nabór: Terminy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694373"/>
              </p:ext>
            </p:extLst>
          </p:nvPr>
        </p:nvGraphicFramePr>
        <p:xfrm>
          <a:off x="390803" y="1231715"/>
          <a:ext cx="11410394" cy="4495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III. EŘV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příjem do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01. 04. 2024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EŘV 05. 06. 2024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IV. EŘV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příjem do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09. 09. 2024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EŘV 13. 11. 2024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Doba trvání malého projektu je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zpravidla do 12 měsíců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v odůvodněných případech 18 měsíců. </a:t>
                      </a: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9263" lvl="1" indent="0" algn="l" defTabSz="9144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 algn="l" defTabSz="9144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III. EKS</a:t>
                      </a:r>
                    </a:p>
                    <a:p>
                      <a:pPr marL="449263" lvl="1" indent="0" algn="l" defTabSz="9144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nabór do </a:t>
                      </a:r>
                      <a:r>
                        <a:rPr kumimoji="0" lang="pl-PL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01. 04. 2024	</a:t>
                      </a:r>
                    </a:p>
                    <a:p>
                      <a:pPr marL="449263" lvl="1" indent="0" algn="l" defTabSz="9144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EKS 05. 06. 2024</a:t>
                      </a:r>
                    </a:p>
                    <a:p>
                      <a:pPr marL="449263" lvl="1" indent="0" algn="l" defTabSz="9144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tabLst/>
                      </a:pPr>
                      <a:endParaRPr kumimoji="0" lang="pl-PL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 algn="l" defTabSz="9144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IV. EKS</a:t>
                      </a:r>
                    </a:p>
                    <a:p>
                      <a:pPr marL="449263" lvl="1" indent="0" algn="l" defTabSz="9144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nabór do </a:t>
                      </a:r>
                      <a:r>
                        <a:rPr kumimoji="0" lang="pl-PL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09. 09. 2024	</a:t>
                      </a:r>
                    </a:p>
                    <a:p>
                      <a:pPr marL="449263" lvl="1" indent="0" algn="l" defTabSz="9144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EKS 13. 11. 2024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 algn="l" defTabSz="9144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 algn="l" defTabSz="914400" rtl="0" eaLnBrk="1" latinLnBrk="0" hangingPunct="1"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Czas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trwania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małego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projektu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wynosi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zazwyczaj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do 12 </a:t>
                      </a:r>
                      <a:r>
                        <a:rPr kumimoji="0" lang="cs-CZ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miesięcy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w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uzasadnionych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przypadkach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18 </a:t>
                      </a:r>
                      <a:r>
                        <a:rPr kumimoji="0" lang="cs-CZ" sz="1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miesięcy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3ADE8843-8C02-A16E-AF09-CF80F9960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99108" y="548550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8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498950"/>
              </p:ext>
            </p:extLst>
          </p:nvPr>
        </p:nvGraphicFramePr>
        <p:xfrm>
          <a:off x="390803" y="1231715"/>
          <a:ext cx="11410394" cy="4033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SMĚRNICE PRO ŽADATELE FMP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endParaRPr kumimoji="0" lang="pl-PL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Směrnice pro žadatele stanovuje metodické postupy pro přípravu projektových žádostí a obsahuje relevantní informace, které by měl znát žadatel o dotaci z Fondu malých projektů v Programu přeshraniční spolupráce programu INTERREG Česko – Polsko 2021-2027</a:t>
                      </a:r>
                    </a:p>
                    <a:p>
                      <a:pPr marL="449263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WYTYCZNE DLA WNIOSKODAWCY FMP</a:t>
                      </a: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Niniejsze Wytyczne dla Wnioskodawcy określają procedury metodyczne dotyczące przygotowania wniosków projektowych oraz zawierają najważniejsze informacje, które powinien znać wnioskodawca aplikujący o dofinansowanie z Funduszu Małych Projektów w ramach Programu współpracy transgranicznej INTERREG Czechy – Polska 2021-2027</a:t>
                      </a: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3ADE8843-8C02-A16E-AF09-CF80F9960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71574" y="5570487"/>
            <a:ext cx="3317737" cy="828383"/>
          </a:xfrm>
          <a:prstGeom prst="rect">
            <a:avLst/>
          </a:prstGeom>
        </p:spPr>
      </p:pic>
      <p:sp>
        <p:nvSpPr>
          <p:cNvPr id="2" name="Nadpis 6">
            <a:extLst>
              <a:ext uri="{FF2B5EF4-FFF2-40B4-BE49-F238E27FC236}">
                <a16:creationId xmlns:a16="http://schemas.microsoft.com/office/drawing/2014/main" xmlns="" id="{5E20B2B6-CED3-166A-C410-B1C3B3E5EBF5}"/>
              </a:ext>
            </a:extLst>
          </p:cNvPr>
          <p:cNvSpPr txBox="1">
            <a:spLocks/>
          </p:cNvSpPr>
          <p:nvPr/>
        </p:nvSpPr>
        <p:spPr>
          <a:xfrm>
            <a:off x="572324" y="302289"/>
            <a:ext cx="10916239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pl-PL" altLang="cs-CZ" sz="2300" b="1" dirty="0">
                <a:solidFill>
                  <a:srgbClr val="000099"/>
                </a:solidFill>
                <a:latin typeface="+mn-lt"/>
                <a:cs typeface="Arial" charset="0"/>
              </a:rPr>
              <a:t>SMĚRNICE PRO ŽADATELE FMP  </a:t>
            </a:r>
            <a:br>
              <a:rPr lang="pl-PL" altLang="cs-CZ" sz="2300" b="1" dirty="0">
                <a:solidFill>
                  <a:srgbClr val="000099"/>
                </a:solidFill>
                <a:latin typeface="+mn-lt"/>
                <a:cs typeface="Arial" charset="0"/>
              </a:rPr>
            </a:br>
            <a:r>
              <a:rPr lang="pl-PL" altLang="cs-CZ" sz="2300" b="1" dirty="0">
                <a:solidFill>
                  <a:srgbClr val="FF6600"/>
                </a:solidFill>
                <a:latin typeface="+mn-lt"/>
                <a:cs typeface="Arial" charset="0"/>
              </a:rPr>
              <a:t>WYTYCZNE DLA WNIOSKODAWCY FMP</a:t>
            </a:r>
            <a:endParaRPr lang="cs-CZ" sz="23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50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Výzva: </a:t>
            </a:r>
            <a:r>
              <a:rPr lang="pl-PL" altLang="cs-CZ" sz="2500" b="1" dirty="0">
                <a:solidFill>
                  <a:srgbClr val="000099"/>
                </a:solidFill>
                <a:latin typeface="+mn-lt"/>
                <a:cs typeface="Arial" charset="0"/>
              </a:rPr>
              <a:t>Spolupráce obyvatel - cíle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FMP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Nabór</a:t>
            </a:r>
            <a:r>
              <a:rPr lang="pl-PL" altLang="cs-CZ" sz="2500" b="1" dirty="0">
                <a:solidFill>
                  <a:srgbClr val="FF6600"/>
                </a:solidFill>
                <a:latin typeface="+mn-lt"/>
                <a:cs typeface="Arial" charset="0"/>
              </a:rPr>
              <a:t>: Współpraca mieszkańców -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cele FMP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90989"/>
              </p:ext>
            </p:extLst>
          </p:nvPr>
        </p:nvGraphicFramePr>
        <p:xfrm>
          <a:off x="390803" y="1231715"/>
          <a:ext cx="11410394" cy="4033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u="sng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CÍLE:</a:t>
                      </a:r>
                      <a:endParaRPr lang="cs-CZ" sz="1800" b="1" u="sng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Posílení vzájemné důvěry a společné identity obyvatel euroregionu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Překonání národnostních předsudků mezi obyvateli euroregionu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Zvýšení vícejazyčnosti obyvatel euroregionu,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Zprostředkování znalostí obyvatelům euroregionu a pochopení společné historie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Restart spolupráce po pandemii COVID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u="sng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CELE: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Wzmocnienie wzajemnego zaufania i wspólnej tożsamości mieszkańców euroregionu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Przezwyciężenie uprzedzeń narodowościowych wśród mieszkańców euroregionu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Zvýšení vícejazyčnosti obyvatel euroregionu, 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Zprostředkování znalostí obyvatelům euroregionu a pochopení společné historie</a:t>
                      </a:r>
                    </a:p>
                    <a:p>
                      <a:pPr marL="3429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  <a:defRPr/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Wznowienie współpracy po pandemii COVID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3ADE8843-8C02-A16E-AF09-CF80F9960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7131" y="5692140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2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Výzva: </a:t>
            </a:r>
            <a:r>
              <a:rPr lang="pl-PL" altLang="cs-CZ" sz="2500" b="1" dirty="0">
                <a:solidFill>
                  <a:srgbClr val="000099"/>
                </a:solidFill>
                <a:latin typeface="+mn-lt"/>
                <a:cs typeface="Arial" charset="0"/>
              </a:rPr>
              <a:t>Spolupráce institucí - cíle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FMP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Nabór</a:t>
            </a:r>
            <a:r>
              <a:rPr lang="pl-PL" altLang="cs-CZ" sz="2500" b="1" dirty="0">
                <a:solidFill>
                  <a:srgbClr val="FF6600"/>
                </a:solidFill>
                <a:latin typeface="+mn-lt"/>
                <a:cs typeface="Arial" charset="0"/>
              </a:rPr>
              <a:t>: Współpraca instytucji -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cele FMP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60941"/>
              </p:ext>
            </p:extLst>
          </p:nvPr>
        </p:nvGraphicFramePr>
        <p:xfrm>
          <a:off x="390803" y="1231715"/>
          <a:ext cx="11410394" cy="4033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u="sng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CÍLE: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Prohloubení spolupráce v oblasti kultury a sportu v euroregionu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Posílení spolupráce výchovných a vzdělávacích institucí v euroregionu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Posílení institucionální kapacity a rozvoj kooperací institucí v euroregionu, </a:t>
                      </a:r>
                    </a:p>
                    <a:p>
                      <a:pPr marL="2857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Restart spolupráce po pandemii COVID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800" b="1" u="sng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CELE: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Pogłębienie współpracy w dziedzinie kultury i sportu w euroregionie 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Wzmocnienie współpracy pomiędzy instytucjami wychowawczymi i edukacyjnymi w euroregionie 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Wzmocnienie zdolności instytucjonalnych i rozwój współpracy instytucji w euroregionie</a:t>
                      </a:r>
                      <a:r>
                        <a:rPr lang="pl-P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809625" algn="l"/>
                        </a:tabLst>
                      </a:pPr>
                      <a:r>
                        <a:rPr kumimoji="0" lang="pl-PL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Wznowienie współpracy po pandemii COVID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pl-PL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3ADE8843-8C02-A16E-AF09-CF80F9960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7131" y="5692140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5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671598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Výzva: </a:t>
            </a:r>
            <a:r>
              <a:rPr lang="cs-CZ" sz="2600" b="1" dirty="0">
                <a:solidFill>
                  <a:srgbClr val="000099"/>
                </a:solidFill>
                <a:latin typeface="+mn-lt"/>
                <a:cs typeface="Arial" charset="0"/>
              </a:rPr>
              <a:t>Vhodný žadatel a partner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/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Nabór: </a:t>
            </a:r>
            <a:r>
              <a:rPr lang="cs-CZ" sz="2600" b="1" dirty="0" err="1">
                <a:solidFill>
                  <a:srgbClr val="FF6600"/>
                </a:solidFill>
                <a:latin typeface="+mn-lt"/>
                <a:cs typeface="Arial" charset="0"/>
              </a:rPr>
              <a:t>Kwalifikowalny</a:t>
            </a:r>
            <a:r>
              <a:rPr lang="cs-CZ" sz="2600" b="1" dirty="0">
                <a:solidFill>
                  <a:srgbClr val="FF6600"/>
                </a:solidFill>
                <a:latin typeface="+mn-lt"/>
                <a:cs typeface="Arial" charset="0"/>
              </a:rPr>
              <a:t> </a:t>
            </a:r>
            <a:r>
              <a:rPr lang="cs-CZ" sz="2600" b="1" dirty="0" err="1">
                <a:solidFill>
                  <a:srgbClr val="FF6600"/>
                </a:solidFill>
                <a:latin typeface="+mn-lt"/>
                <a:cs typeface="Arial" charset="0"/>
              </a:rPr>
              <a:t>wnioskodawca</a:t>
            </a:r>
            <a:r>
              <a:rPr lang="cs-CZ" sz="2600" b="1" dirty="0">
                <a:solidFill>
                  <a:srgbClr val="FF6600"/>
                </a:solidFill>
                <a:latin typeface="+mn-lt"/>
                <a:cs typeface="Arial" charset="0"/>
              </a:rPr>
              <a:t> i partner</a:t>
            </a: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27105"/>
              </p:ext>
            </p:extLst>
          </p:nvPr>
        </p:nvGraphicFramePr>
        <p:xfrm>
          <a:off x="390803" y="1319842"/>
          <a:ext cx="11410394" cy="466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4477110">
                <a:tc>
                  <a:txBody>
                    <a:bodyPr/>
                    <a:lstStyle/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Malé projekty musí být realizovány 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alespoň jedním českým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projektovým partnerem a 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alespoň jedním polským 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projektovým partnerem.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 podporu malého projektu 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není rozhodující, zda má partner sídlo v programovém území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 Důležité je, aby malé 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projekty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měly příznivý 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dopad ve společném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programovém 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území.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Vhodný žadatel malého projektu musí mít </a:t>
                      </a: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právní subjektivitu.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Výjimkou jsou organizační složky bez právní subjektivity, které jsou složkami subjektů se sídlem mimo území působnosti příslušného Správce, ale na území příslušného Správce působí. 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Małe projekty muszą być realizowane przez co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najmniej jednego czeskiego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partnera projektu i co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najmniej jednego polskiego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partnera projektu.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Dla dofinansowania małego projektu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nie jest decydujące, czy partner ma siedzibę na obszarze objętym programem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 Ważne jest, aby mały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miał korzystny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wpływ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wspólny obszar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programowania.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Kwalifikowalny wnioskodawca małego projektu musi mieć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osobowość prawną. </a:t>
                      </a:r>
                    </a:p>
                    <a:p>
                      <a:pPr marL="36353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Wyjątek stanowią jednostki organizacyjne bez osobowości prawnej, które są jednostkami instytucji mających siedzibę poza obszarem działania danego Zarządzającego, ale na terenie danego Zarządzającego prowadzą działalność.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707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Výzva: Předložení žádosti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Nabór: Składanie wniosku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66437"/>
              </p:ext>
            </p:extLst>
          </p:nvPr>
        </p:nvGraphicFramePr>
        <p:xfrm>
          <a:off x="390803" y="1231716"/>
          <a:ext cx="11410394" cy="4495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14082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6096312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Předložení žádosti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Žadatel podává žádost o poskytnutí dotace územně příslušnému Správci FMP na standardizovaném formuláři vyplněném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 obou jazykových mutacích.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 projektové žádosti je třeba vyplnit všechny nezbytné údaje.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Žádost je poté finalizována, následně je třeba projektovou žádost exportovat do PDF. Verzi v PDF je nutné </a:t>
                      </a: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elektronicky podepsat 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 poté podepsanou vložit jako přílohu do systému.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Tím je žádost podána u Správce Fondu. Toto podání žádosti u Správce se považuje za zaevidování projektové žádosti.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http://fmp.cz-pl.eu</a:t>
                      </a:r>
                      <a:endParaRPr kumimoji="0" lang="cs-CZ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alt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Składanie wniosku</a:t>
                      </a:r>
                      <a:endParaRPr kumimoji="0" lang="pl-PL" sz="17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Wnioskodawca składa wniosek o dofinansowanie do właściwego terytorialnie Zarządzającego FMP na zestandaryzowanym formularzu wypełnionym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 obu językach.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We wniosku o dofinansowanie projektu należy wypełnić wszystkie niezbędne informacje.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Następnie wniosek jest finalizowany, po czym należy go wyeksportować do pliku PDF. Wersję PDF należy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podpisać elektronicznie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a następnie podpisaną wgrać do systemu jako załącznik.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 ten sposób wniosek jest złożony u Zarządzającego Funduszem. Takie złożenie wniosku u Zarządzającego uważa się za zaewidencjonowanie wniosku projektowego.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1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http://fmp.cz-pl.eu</a:t>
                      </a: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83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65413"/>
              </p:ext>
            </p:extLst>
          </p:nvPr>
        </p:nvGraphicFramePr>
        <p:xfrm>
          <a:off x="325246" y="1054735"/>
          <a:ext cx="11410394" cy="4206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76743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933651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Projekty UNIT COST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(jednotkové náklady)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 malých projektů, u kterých je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předem znám počet účastníků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 (prezenční listina)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Rozpočet = jednotkové náklady pro aktivitu + jednorázová částka pro povinnou publicitu (lump sum).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Jednotkový náklad bude vyplácen pouze za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skutečný počet účastníků.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 splnění nároku na jednotkový náklad na den je doporučené časové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minimum 4 hodiny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bez započtení cesty na akci a z akce.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Projekty UNIT COST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(stawki jednostkowe)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 przypadku małych projektów w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których znana jest liczba uczestników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 (lista obecności)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Budżet = stawka jednostkowa na działanie + kwota ryczałtowa na obowiązkową promocję (lump sum).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Stawka jednostkowa zostanie wypłacona tylko za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faktyczną liczbę uczestników.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Aby spełnić warunki wykorzystania stawki jednostkowej za dzień, zalecany jest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minimalny czas 4 godziny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bez uwzględniania dojazdu na wydarzenie i z wydarzenia.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4" name="Grafický objekt 3">
            <a:extLst>
              <a:ext uri="{FF2B5EF4-FFF2-40B4-BE49-F238E27FC236}">
                <a16:creationId xmlns:a16="http://schemas.microsoft.com/office/drawing/2014/main" xmlns="" id="{E48980D7-1CF5-4A24-C52A-28A26758B2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7131" y="567863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9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471201"/>
              </p:ext>
            </p:extLst>
          </p:nvPr>
        </p:nvGraphicFramePr>
        <p:xfrm>
          <a:off x="325246" y="1054735"/>
          <a:ext cx="11410394" cy="3368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128786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6281608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Typy aktivit: 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Sportovní aktivity a aktivity spolků  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                30,-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Tábory a výměnné pobyty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                                   47,-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Konference a workshopy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                                    44,-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Poznávací/turistické zájezdy, výlety, exkurze, 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36,-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Výukové a vzdělávací akce                                  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36,- EUR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Typy działań: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Działania sportowe i działania związków, stowarzyszeń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   30,-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Obozy i pobyty </a:t>
                      </a:r>
                      <a:r>
                        <a:rPr kumimoji="0" lang="cs-CZ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wymienne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                                                        47,-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Konferencje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i </a:t>
                      </a:r>
                      <a:r>
                        <a:rPr kumimoji="0" lang="cs-CZ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warsztaty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                                                             44,-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Wyjazdy poznawcze/turystyczne, wycieczki, zwiedzanie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 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36,- EUR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Wydarzenia związane z nauczaniem i edukacją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                   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36,- EUR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4" name="Grafický objekt 3">
            <a:extLst>
              <a:ext uri="{FF2B5EF4-FFF2-40B4-BE49-F238E27FC236}">
                <a16:creationId xmlns:a16="http://schemas.microsoft.com/office/drawing/2014/main" xmlns="" id="{E48980D7-1CF5-4A24-C52A-28A26758B2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71574" y="550931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4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01966"/>
              </p:ext>
            </p:extLst>
          </p:nvPr>
        </p:nvGraphicFramePr>
        <p:xfrm>
          <a:off x="325246" y="1054735"/>
          <a:ext cx="11410394" cy="291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Povinná publicita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 malých projektů zaměřených na úzkou cílovou skupin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Povinná publicita je řešena formou jednorázové částky (lump sum).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Výše jednorázové částky je stanovena na 35,- €.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Jednorázová částka na povinnou publicitu bude vyplacena pouze v případě řádného splnění povinné publicity.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Obowiązkowa promocja 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 przypadku małych projektów skierowanych do wąskiej grupy docelowej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Obowiązkowa promocja będzie finansowana w formie kwoty ryczałtowej (lump sum).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Wysokość kwoty ryczałtowej ustalono na 35 €.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Kwota ryczałtowa na obowiązkową promocję zostanie wypłacona tylko wtedy, gdy obowiązkowa promocja zostanie prawidłowo zrealizowana.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4" name="Grafický objekt 3">
            <a:extLst>
              <a:ext uri="{FF2B5EF4-FFF2-40B4-BE49-F238E27FC236}">
                <a16:creationId xmlns:a16="http://schemas.microsoft.com/office/drawing/2014/main" xmlns="" id="{E48980D7-1CF5-4A24-C52A-28A26758B2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7131" y="550931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4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1" y="365126"/>
            <a:ext cx="10735141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Rozdělení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alokace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Fondu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malých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projektů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ČR - PL pro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období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2021 - 2027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Podział alokacji Funduszu Małych Projektów CZ - PL na okres 2021 - 2027 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xmlns="" id="{0269E0D6-6D80-452F-891F-F833093D5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6432"/>
              </p:ext>
            </p:extLst>
          </p:nvPr>
        </p:nvGraphicFramePr>
        <p:xfrm>
          <a:off x="962985" y="1386503"/>
          <a:ext cx="10065378" cy="3329339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C19859">
                        <a:tint val="65000"/>
                        <a:satMod val="270000"/>
                      </a:srgbClr>
                    </a:gs>
                    <a:gs pos="25000">
                      <a:srgbClr val="C19859">
                        <a:tint val="60000"/>
                        <a:satMod val="300000"/>
                      </a:srgbClr>
                    </a:gs>
                    <a:gs pos="100000">
                      <a:srgbClr val="C19859">
                        <a:tint val="29000"/>
                        <a:satMod val="400000"/>
                      </a:srgbClr>
                    </a:gs>
                  </a:gsLst>
                  <a:lin ang="16200000" scaled="1"/>
                </a:gradFill>
                <a:effectLst/>
              </a:tblPr>
              <a:tblGrid>
                <a:gridCol w="6276541">
                  <a:extLst>
                    <a:ext uri="{9D8B030D-6E8A-4147-A177-3AD203B41FA5}">
                      <a16:colId xmlns:a16="http://schemas.microsoft.com/office/drawing/2014/main" xmlns="" val="3163126770"/>
                    </a:ext>
                  </a:extLst>
                </a:gridCol>
                <a:gridCol w="3788837">
                  <a:extLst>
                    <a:ext uri="{9D8B030D-6E8A-4147-A177-3AD203B41FA5}">
                      <a16:colId xmlns:a16="http://schemas.microsoft.com/office/drawing/2014/main" xmlns="" val="2405199461"/>
                    </a:ext>
                  </a:extLst>
                </a:gridCol>
              </a:tblGrid>
              <a:tr h="817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CZ+PL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alokace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alokacja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b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cs-CZ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2021 - 2027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7327102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Arial" panose="020B0604020202020204" pitchFamily="34" charset="0"/>
                        </a:rPr>
                        <a:t>Nisa </a:t>
                      </a:r>
                      <a:r>
                        <a:rPr lang="pl-PL" sz="1600" b="1" u="none" strike="noStrike" dirty="0">
                          <a:solidFill>
                            <a:srgbClr val="000099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Arial" panose="020B0604020202020204" pitchFamily="34" charset="0"/>
                        </a:rPr>
                        <a:t>/ </a:t>
                      </a:r>
                      <a:r>
                        <a:rPr lang="pl-PL" sz="1600" b="1" u="none" strike="noStrike" dirty="0">
                          <a:solidFill>
                            <a:srgbClr val="FF66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Arial" panose="020B0604020202020204" pitchFamily="34" charset="0"/>
                        </a:rPr>
                        <a:t>Nysa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5 475 000,00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8199346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Glacensis</a:t>
                      </a:r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Glacensis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9 791 000,00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988841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Praděd 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Pradziad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7 857 000,00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430610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Silesia / 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Silesia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5 534 000,00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633673"/>
                  </a:ext>
                </a:extLst>
              </a:tr>
              <a:tr h="3540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Těšínské Slezsko/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Śląsk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Cieszyński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4 457 000,00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879988"/>
                  </a:ext>
                </a:extLst>
              </a:tr>
              <a:tr h="37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87313" indent="0" algn="l" fontAlgn="b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Beskydy 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Beskidy</a:t>
                      </a:r>
                      <a:endParaRPr lang="cs-CZ" sz="1600" b="1" i="0" u="none" strike="noStrike" dirty="0">
                        <a:solidFill>
                          <a:srgbClr val="FF66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0" u="none" strike="noStrik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2 660 101,60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1423438"/>
                  </a:ext>
                </a:extLst>
              </a:tr>
              <a:tr h="370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 fontAlgn="ctr"/>
                      <a:r>
                        <a:rPr lang="cs-CZ" sz="1600" b="1" u="none" strike="noStrike" dirty="0">
                          <a:solidFill>
                            <a:srgbClr val="000099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Celkem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cs-CZ" sz="1600" b="1" u="none" strike="noStrike" dirty="0" err="1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Łącznie</a:t>
                      </a:r>
                      <a:r>
                        <a:rPr lang="cs-CZ" sz="1600" b="1" u="none" strike="noStrike" dirty="0">
                          <a:solidFill>
                            <a:srgbClr val="FF66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6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CZ + PL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5725" marR="95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r" fontAlgn="ctr"/>
                      <a:r>
                        <a:rPr lang="cs-CZ" sz="1600" b="1" u="none" strike="noStrike" kern="12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35 774 101,60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9859">
                          <a:satMod val="150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8188365"/>
                  </a:ext>
                </a:extLst>
              </a:tr>
            </a:tbl>
          </a:graphicData>
        </a:graphic>
      </p:graphicFrame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A1DA2D80-802D-DB3D-F004-DD85ED58AD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62678" y="5531208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2824"/>
            <a:ext cx="766985" cy="76698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84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Zjednodušené vykazování výdajů - 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53742"/>
              </p:ext>
            </p:extLst>
          </p:nvPr>
        </p:nvGraphicFramePr>
        <p:xfrm>
          <a:off x="310732" y="1054735"/>
          <a:ext cx="11410394" cy="3672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Malé projekty zaměřené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DRAFT BUDGET ► LUMP SUMS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(návrh rozpočtu ► jednorázová platba)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Malé projekty zaměřené na účast široké veřejnosti (akce pro veřejnost, u kterých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není známý počet účastníků 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 jsou volně přístupné).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Počet účastníků nelze stanovit předem a účast je možná i bez předchozího přihlášení.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Může se jednat o následující akce: </a:t>
                      </a:r>
                      <a:r>
                        <a:rPr kumimoji="0" lang="cs-CZ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festivaly a koncerty, trhy a jarmarky, dožínky, veřejné slavnosti nebo i sportovní aktivity masového charakteru bez nutnosti registrace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Małe projekty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DRAFT BUDGET ► LUMP SUMS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(projekt budżetu ► kwoty ryczałtowe)</a:t>
                      </a:r>
                      <a:endParaRPr kumimoji="0" lang="pl-PL" sz="15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Małe projekty skierowane do szerokiej grupy docelowej (wydarzenia dla publiczności, w przypadku których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nie jest znana liczba uczestników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i mają charakter otwarty).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Liczba uczestników nie może być określona z góry, a udział jest możliwy także bez wcześniejszego zgłoszenia.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Mogą to być poniższe wydarzenia: </a:t>
                      </a:r>
                      <a:r>
                        <a:rPr kumimoji="0" lang="pl-PL" sz="15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festiwale i koncerty, targi i jarmarki, dożynki, publiczne festyny a także działania sportowe o charakterze masowym bez konieczności rejestracji.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7131" y="5678633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44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40974"/>
              </p:ext>
            </p:extLst>
          </p:nvPr>
        </p:nvGraphicFramePr>
        <p:xfrm>
          <a:off x="310732" y="1054735"/>
          <a:ext cx="11410394" cy="4130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Žadatel předloží detailní návrh rozpočtu rozdělený na zapojené partnery projektu. 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Rozpočet bude kontrolován z hlediska výše jednotlivých výdajů (jednotkových cen), z hlediska struktury výdajů a z hlediska požadovaného množství jednotlivých služeb a vybavení. 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 návrhu rozpočtu se stává jednorázová částka (lump sum). 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Vyúčtování na základě skutečných nákladů se v tomto případě neprovádí.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Malý projekt může být rozdělen i na více částí (milníků), které ale musí být obsahově ucelené a mít definované jasné výstupy naplňující účel, na který se podpora malého projektu poskytuje.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Wnioskodawca składa szczegółowy projekt budżetu, w podziale na zaangażowanych partnerów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Budżet będzie sprawdzany pod kątem wysokości poszczególnych wydatków (cen jednostkowych), struktury wydatków oraz wnioskowanej ilości poszczególnych usług i wyposażenia. 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 budżetu staje się kwotą ryczałtową (lump sum). 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 tym przypadku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rozliczenia nie dokonuje się na podstawie faktycznie poniesionych kosztów. </a:t>
                      </a:r>
                    </a:p>
                    <a:p>
                      <a:pPr marL="0" lvl="1" indent="0">
                        <a:spcBef>
                          <a:spcPts val="12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Mały projekt może być podzielony na kilka części (planowanych osiągnięć), ale muszą one być spójne merytorycznie i mieć jasno określone produkty, które realizują cel, na który przyznawane jest dofinansowanie dla małego projektu.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357060" y="5365910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Zjednodušené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vykazování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výdajů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Uproszczone wykazywanie wydatków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305666"/>
              </p:ext>
            </p:extLst>
          </p:nvPr>
        </p:nvGraphicFramePr>
        <p:xfrm>
          <a:off x="310732" y="1054735"/>
          <a:ext cx="11410394" cy="4663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Žadatel připraví položkový rozpočet pro dvě kategorie nákladů: 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externí služby o vybavení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vybavení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Ostatní kategorie nákladů se stanoví formou paušálů z těchto dvou kontrolovaných kategorii: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20% personální náklady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 z toho: 15% administrativní náklady a 15% cestovné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Při kontrole návrhu rozpočtů tohoto typu malých projektů bude Správce pro posouzení adekvátnosti nákladů externích služeb a vybavení využívat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Katalog cen</a:t>
                      </a: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který je vytvořen jako seznam typických (opakujících se) nákladů tohoto typu malých projektů.</a:t>
                      </a: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 rámci jednoho projektu je možné </a:t>
                      </a:r>
                      <a:r>
                        <a:rPr kumimoji="0" lang="cs-CZ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kombinovat aktivity</a:t>
                      </a:r>
                      <a:r>
                        <a:rPr kumimoji="0" lang="cs-CZ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Wnioskodawca przygotowuje szczegółowy budżet dla dwóch kategorii kosztów: 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usług zewnętrznych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wyposażenia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Pozostałe kategorie kosztów ustalone będą w formie ryczałtów z tych dwóch podlegających kontroli kategorii: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20% kosztów personelu,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 następnie z kosztów personelu: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15% koszty administracyjne i 15% koszty podróży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Podczas kontroli projektu budżetów dla tego typu małych projektów Zarządzający będzie w celu oceny adekwatności kosztów usług zewnętrznych i wyposażenia korzystał z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Katalogu cen</a:t>
                      </a: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który zostanie sporządzony jako wykaz typowych (powtarzających się) kosztów tego typu małych projektów.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 ramach jednego projektu można </a:t>
                      </a:r>
                      <a:r>
                        <a:rPr kumimoji="0" lang="pl-PL" sz="15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łączyć działania</a:t>
                      </a:r>
                      <a:r>
                        <a:rPr kumimoji="0" lang="pl-PL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cs-CZ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7131" y="5622831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85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35;p61">
            <a:extLst>
              <a:ext uri="{FF2B5EF4-FFF2-40B4-BE49-F238E27FC236}">
                <a16:creationId xmlns:a16="http://schemas.microsoft.com/office/drawing/2014/main" xmlns="" id="{5E7FA646-1D65-ED66-A5BA-C768392E50BF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2621"/>
            <a:ext cx="4083052" cy="3062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Dobrá praxe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Dobre praktyki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86965" y="5427567"/>
            <a:ext cx="3317737" cy="828383"/>
          </a:xfrm>
          <a:prstGeom prst="rect">
            <a:avLst/>
          </a:prstGeom>
        </p:spPr>
      </p:pic>
      <p:pic>
        <p:nvPicPr>
          <p:cNvPr id="3" name="Google Shape;926;p61">
            <a:extLst>
              <a:ext uri="{FF2B5EF4-FFF2-40B4-BE49-F238E27FC236}">
                <a16:creationId xmlns:a16="http://schemas.microsoft.com/office/drawing/2014/main" xmlns="" id="{0EAC7374-B264-D2B3-EF3C-4ED70E6865DC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883" y="1491814"/>
            <a:ext cx="4083735" cy="3062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Google Shape;936;p61">
            <a:extLst>
              <a:ext uri="{FF2B5EF4-FFF2-40B4-BE49-F238E27FC236}">
                <a16:creationId xmlns:a16="http://schemas.microsoft.com/office/drawing/2014/main" xmlns="" id="{DA98B065-5FA2-A065-42F6-EE04D53DB754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203" y="1787206"/>
            <a:ext cx="2421910" cy="4305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Google Shape;937;p61">
            <a:extLst>
              <a:ext uri="{FF2B5EF4-FFF2-40B4-BE49-F238E27FC236}">
                <a16:creationId xmlns:a16="http://schemas.microsoft.com/office/drawing/2014/main" xmlns="" id="{99A23BB1-59AB-B302-A25B-EEFCC8A7C543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6690" y="461758"/>
            <a:ext cx="2926275" cy="3970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00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Dobrá praxe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Dobre praktyki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36044"/>
              </p:ext>
            </p:extLst>
          </p:nvPr>
        </p:nvGraphicFramePr>
        <p:xfrm>
          <a:off x="325245" y="1077007"/>
          <a:ext cx="11410394" cy="4815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Mezinárodní záchranné manévry 2023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Projekty s jednotkovými náklady.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Typ Aktivity: Sportovní aktivity a aktivity spolků,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30,- EUR / osoba / den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Byly organizovány třídenní zimní manévry záchranných služeb. Manévry zahrnovaly teoretickou část s přednáškami tematicky odkazujícími na aktivity cvičené na manévrech - v oblasti hypotermie, mrazu atd. a praktickou část s cvičeními v reálných podmínkách. V rámci akce byl natočen propagační video o mezinárodních záchranných manévrech.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Międzynarodowe Manewry Ratownicze 2023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Projekty o kosztach jednostkowych.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Rodzaj działania: Działania sportowe i działania związków, stowarzyszeń, 30,- EUR / osoba / dzień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Zorganizowano 3-dniowe zimowe manewry służb ratowniczych. Manewry obejmowały część teoretyczną z prelekcjami  tematycznie nawiązującymi do działań ćwiczonych na manewrach - z zakresu hipotermii, odmrożeń itp. W ramach działania nagrany został film-spot promocyjny o Międzynarodowych Manewrach Ratowniczych.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6" name="Google Shape;993;p65">
            <a:extLst>
              <a:ext uri="{FF2B5EF4-FFF2-40B4-BE49-F238E27FC236}">
                <a16:creationId xmlns:a16="http://schemas.microsoft.com/office/drawing/2014/main" xmlns="" id="{F87CF579-2789-07F2-2B42-FC84DCDFE660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906"/>
          <a:stretch/>
        </p:blipFill>
        <p:spPr>
          <a:xfrm>
            <a:off x="8903014" y="4201551"/>
            <a:ext cx="1781654" cy="2656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Google Shape;994;p65">
            <a:extLst>
              <a:ext uri="{FF2B5EF4-FFF2-40B4-BE49-F238E27FC236}">
                <a16:creationId xmlns:a16="http://schemas.microsoft.com/office/drawing/2014/main" xmlns="" id="{C4CC4223-D1D2-BAE3-CAA7-80A2F566ACBD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5084" y="4201551"/>
            <a:ext cx="4791160" cy="26564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Google Shape;995;p65">
            <a:extLst>
              <a:ext uri="{FF2B5EF4-FFF2-40B4-BE49-F238E27FC236}">
                <a16:creationId xmlns:a16="http://schemas.microsoft.com/office/drawing/2014/main" xmlns="" id="{54FF2927-79E9-0DD0-1D6B-CF533A2A1F7D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82"/>
          <a:stretch/>
        </p:blipFill>
        <p:spPr>
          <a:xfrm>
            <a:off x="1222215" y="4215823"/>
            <a:ext cx="1781654" cy="26421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8533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Dobrá praxe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Dobre praktyki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200822"/>
              </p:ext>
            </p:extLst>
          </p:nvPr>
        </p:nvGraphicFramePr>
        <p:xfrm>
          <a:off x="325245" y="1077007"/>
          <a:ext cx="11410394" cy="4739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Inspiraci můžete najít v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Kompendium přeshraničních projektů 2014-2020 v Euroregionu Neisse-Nisa-Nysa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Elektronická verze ke stažení zde: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hlinkClick r:id="rId3"/>
                        </a:rPr>
                        <a:t>https://ern.cz/files2/publikace/Kompendium_2022_CZ.pdf</a:t>
                      </a: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kumimoji="0" lang="cs-CZ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Pokud máte zájem o tištěnou verzi, tak se obraťte na sekretariát ERN v Liberci, U Jezu 525/4, 460 01 Liberec.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Inspiracji można szukać w 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Kompendium projektów transgranicznych 2014-2020 w Euroregionie Neisse-Nisa-Nysa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 stronie internetowej: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hlinkClick r:id="rId4"/>
                        </a:rPr>
                        <a:t>https://www.ern.cz/files2/publikace/Kompendium_2022_PL.pdf</a:t>
                      </a: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lub w wersji papierowej w sekretariacie Euroregionu Nysa ul.  Maja 57 Jelenia Góra.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3" name="Google Shape;1036;p68">
            <a:extLst>
              <a:ext uri="{FF2B5EF4-FFF2-40B4-BE49-F238E27FC236}">
                <a16:creationId xmlns:a16="http://schemas.microsoft.com/office/drawing/2014/main" xmlns="" id="{6D8DFCA2-5053-09D0-6641-792BC73877CF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9074" y="3047878"/>
            <a:ext cx="1720442" cy="266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53A6F49-868A-6A16-F1ED-64BE9C01FD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14" y="2956784"/>
            <a:ext cx="4137250" cy="276911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59FA8B2C-AAF0-2482-0A79-198EF97FB1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761" y="2929250"/>
            <a:ext cx="4137250" cy="27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14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3600" b="1" dirty="0">
                <a:solidFill>
                  <a:srgbClr val="000099"/>
                </a:solidFill>
                <a:latin typeface="Arial" charset="0"/>
                <a:cs typeface="Arial" charset="0"/>
              </a:rPr>
              <a:t>Cestovní ruch / Turystyka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91345"/>
              </p:ext>
            </p:extLst>
          </p:nvPr>
        </p:nvGraphicFramePr>
        <p:xfrm>
          <a:off x="325246" y="1054735"/>
          <a:ext cx="11410394" cy="4861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6283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974111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Podporované aktivity: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Podpora vzniku nových, resp. rozvoj stávajících prvků cestovního ruchu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Podporovány jsou takové prvky cestovního ruchu, jejichž cílem je rozšířit, příp. propojit stávající nabídku turistických produktů v daném regionu. 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Financovány mohou být následující aktivity:</a:t>
                      </a:r>
                    </a:p>
                    <a:p>
                      <a:pPr marL="285750" lvl="1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oprava, revitalizace a / nebo zpřístupnění hmotných památek</a:t>
                      </a:r>
                    </a:p>
                    <a:p>
                      <a:pPr marL="285750" lvl="1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podpora rozvoje muzeí a expozic</a:t>
                      </a:r>
                    </a:p>
                    <a:p>
                      <a:pPr marL="285750" lvl="1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rozvoj sítě cyklostezek / cyklotras / singltreků</a:t>
                      </a:r>
                    </a:p>
                    <a:p>
                      <a:pPr marL="285750" lvl="1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rozvoj sítě vodáckých tras, pěších tras, hipostezek, apod.</a:t>
                      </a:r>
                    </a:p>
                    <a:p>
                      <a:pPr marL="285750" lvl="1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veřejná turistická infrastruktura</a:t>
                      </a:r>
                    </a:p>
                    <a:p>
                      <a:pPr marL="285750" lvl="1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nehmotné kulturní dědictví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Wspierane typy działań: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Wsparcie przy tworzeniu nowych lub rozwój istniejących elementów turystyki 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Wspierane są elementy turystyki, których celem jest rozwój lub łączenie istniejącej oferty produktów turystycznych w danym regionie. 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Dofinansowanie będą mogły otrzymać następujące działania: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- naprawa, rewitalizacja i/lub udostępnienie zabytków materialnych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- wsparcie rozwoju muzeów i wystaw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- rozwój sieci ścieżek rowerowych/tras rowerowych/single tracków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- rozwój sieci szlaków wodnych, pieszych i jeździeckich itp.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- publiczna infrastruktura turystyczna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- niematerialne dziedzictwo kulturowe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79931" y="5962015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3600" b="1" dirty="0">
                <a:solidFill>
                  <a:srgbClr val="000099"/>
                </a:solidFill>
                <a:latin typeface="Arial" charset="0"/>
                <a:cs typeface="Arial" charset="0"/>
              </a:rPr>
              <a:t>Cestovní ruch / Turystyka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340579"/>
              </p:ext>
            </p:extLst>
          </p:nvPr>
        </p:nvGraphicFramePr>
        <p:xfrm>
          <a:off x="325246" y="1054735"/>
          <a:ext cx="11410394" cy="3901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Propojování a vytváření produktů cestovního ruchu a jejich propagace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Podporovány jsou takové aktivity, které pomohou upevnit povědomí potenciálních návštěvníků o česko-polském pohraničí jako společném turistickém regionu. 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Financovány mohou být následující aktivity: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navrhování a realizace společných koncepčních řešení pro rozvoj, propagaci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(s akcentem na moderní a udržitelné formy)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a využívání kulturního a přírodního dědictví;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propojování a rozvoj stávajících produktů cestovního ruchu </a:t>
                      </a: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(např. vznik společné značky), případně </a:t>
                      </a: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aktivity spojené se vznikem nových přeshraničních produktů.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Łączenie i tworzenie produktów turystycznych oraz ich promocja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Wspierane są takie działania, które pomogą wzmocnić wiedzę odwiedzających o pograniczu czeskopolskim i kształtować postrzeganie go jako wspólny region turystyczny.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Dofinansowanie będą mogły otrzymać następujące działania: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tworzenie i realizacja wspólnych rozwiązań koncepcyjnych w zakresie rozwoju, promocji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(z naciskiem na jej nowoczesne i zrównoważone formy) 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 wykorzystania dziedzictwa kulturowego i przyrodniczego,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łączenie i rozwijanie już istniejących produktów turystycznych 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(np. stworzenie wspólnej marki) lub </a:t>
                      </a: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działania związane z tworzeniem nowych transgranicznych produktów</a:t>
                      </a: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79931" y="5962015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22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3600" b="1" dirty="0">
                <a:solidFill>
                  <a:srgbClr val="000099"/>
                </a:solidFill>
                <a:latin typeface="Arial" charset="0"/>
                <a:cs typeface="Arial" charset="0"/>
              </a:rPr>
              <a:t>Cestovní ruch / Turystyka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504078"/>
              </p:ext>
            </p:extLst>
          </p:nvPr>
        </p:nvGraphicFramePr>
        <p:xfrm>
          <a:off x="325246" y="1054735"/>
          <a:ext cx="11410394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90032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820362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sng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Podpora doprovodných aktivit souvisejících s rozvojem cestovního ruchu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Podporovány jsou aktivity související se snahou zmírnit negativní dopady cestovního ruchu nejen pro chráněná území a území v bezprostřední blízkosti chráněných území, ale také pro místní obyvatele, žijící v turisticky exponovaných lokalitách.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Dále jsou podporovány aktivity zlepšující kvalitu poskytovaných služeb a zvyšující turistickou atraktivitu česko-polského území jako významného turistického regionu.</a:t>
                      </a: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Financovány mohou být tyto aktivity: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monitoring návštěvnosti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jazykové a odborné vzdělávání pracovníků v cestovním ruchu</a:t>
                      </a:r>
                    </a:p>
                    <a:p>
                      <a:pPr marL="285750" lvl="1" indent="-28575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výměnné stáže pracovníků v cestovním ruchu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Wsparcie działań towarzyszących związanych z rozwojem turystyki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Wspierane są działania związane ze złagodzeniem negatywnych skutków turystyki nie tylko dla obszarów chronionych i terenów znajdujących się w bezpośrednim sąsiedztwie obszarów chronionych, ale także dla mieszkańców pogranicza żyjących w eksponowanych turystycznie lokalizacjach.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Dalej są wspierane działania przyczyniające się do podniesienia jakości świadczonych usług i zwiększenia atrakcyjności turystycznej czesko-polskiego obszaru jako ważnego regionu turystycznego.</a:t>
                      </a: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Dofinansowanie będą mogły otrzymać następujące działania:</a:t>
                      </a:r>
                    </a:p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monitorowanie liczby odwiedzin</a:t>
                      </a:r>
                    </a:p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szkolenia językowe i specjalistyczne szkolenia zawodowe pracowników w całym szeroko rozumianym sektorze turystycznym</a:t>
                      </a:r>
                    </a:p>
                    <a:p>
                      <a:pPr marL="2857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wymienne staże pracowników w całym szeroko rozumianym sektorze turystycznym</a:t>
                      </a:r>
                      <a:endParaRPr kumimoji="0" lang="cs-CZ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79931" y="5962015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08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Kontakty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96477"/>
              </p:ext>
            </p:extLst>
          </p:nvPr>
        </p:nvGraphicFramePr>
        <p:xfrm>
          <a:off x="325246" y="1054735"/>
          <a:ext cx="11410394" cy="4358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hlinkClick r:id="rId3"/>
                        </a:rPr>
                        <a:t>www.czplfmp.eu</a:t>
                      </a:r>
                      <a:endParaRPr kumimoji="0" lang="cs-CZ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hlinkClick r:id="rId4"/>
                        </a:rPr>
                        <a:t>www.ern.cz</a:t>
                      </a:r>
                      <a:endParaRPr kumimoji="0" lang="cs-CZ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hlinkClick r:id="rId5"/>
                        </a:rPr>
                        <a:t>www.euroregion-nysa.pl</a:t>
                      </a:r>
                      <a:endParaRPr kumimoji="0" lang="cs-CZ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79931" y="5962015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9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33F35897-1192-4706-A75B-1463C5D80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130" y="195401"/>
            <a:ext cx="7463011" cy="527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xmlns="" id="{679496DD-072F-56A1-E09A-265DE90F62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37131" y="5746868"/>
            <a:ext cx="3317737" cy="828383"/>
          </a:xfrm>
          <a:prstGeom prst="rect">
            <a:avLst/>
          </a:prstGeom>
        </p:spPr>
      </p:pic>
      <p:sp>
        <p:nvSpPr>
          <p:cNvPr id="6" name="Google Shape;115;p3">
            <a:extLst>
              <a:ext uri="{FF2B5EF4-FFF2-40B4-BE49-F238E27FC236}">
                <a16:creationId xmlns:a16="http://schemas.microsoft.com/office/drawing/2014/main" xmlns="" id="{D2B33AF2-3A03-4056-7819-B60F4804CB57}"/>
              </a:ext>
            </a:extLst>
          </p:cNvPr>
          <p:cNvSpPr txBox="1">
            <a:spLocks/>
          </p:cNvSpPr>
          <p:nvPr/>
        </p:nvSpPr>
        <p:spPr>
          <a:xfrm>
            <a:off x="9901142" y="336376"/>
            <a:ext cx="2325984" cy="44354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99"/>
              </a:buClr>
              <a:buSzPts val="2800"/>
              <a:buFont typeface="Arial"/>
              <a:buNone/>
            </a:pPr>
            <a:r>
              <a:rPr lang="pl-PL" sz="2000" b="1" dirty="0">
                <a:solidFill>
                  <a:srgbClr val="FF6600"/>
                </a:solidFill>
                <a:latin typeface="+mn-lt"/>
                <a:ea typeface="Arial"/>
                <a:cs typeface="Arial"/>
                <a:sym typeface="Arial"/>
              </a:rPr>
              <a:t>Obszar wsparcia</a:t>
            </a:r>
          </a:p>
        </p:txBody>
      </p:sp>
      <p:sp>
        <p:nvSpPr>
          <p:cNvPr id="15" name="Google Shape;115;p3">
            <a:extLst>
              <a:ext uri="{FF2B5EF4-FFF2-40B4-BE49-F238E27FC236}">
                <a16:creationId xmlns:a16="http://schemas.microsoft.com/office/drawing/2014/main" xmlns="" id="{C6DDC229-8D58-3CD4-7D81-0C50860C9E76}"/>
              </a:ext>
            </a:extLst>
          </p:cNvPr>
          <p:cNvSpPr txBox="1">
            <a:spLocks/>
          </p:cNvSpPr>
          <p:nvPr/>
        </p:nvSpPr>
        <p:spPr>
          <a:xfrm>
            <a:off x="-269" y="362226"/>
            <a:ext cx="2501900" cy="44354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0099"/>
              </a:buClr>
              <a:buSzPts val="2800"/>
              <a:buFont typeface="Arial"/>
              <a:buNone/>
            </a:pPr>
            <a:r>
              <a:rPr lang="pl-PL" sz="2000" b="1" dirty="0">
                <a:solidFill>
                  <a:srgbClr val="000099"/>
                </a:solidFill>
                <a:latin typeface="+mn-lt"/>
                <a:ea typeface="Arial"/>
                <a:cs typeface="Arial"/>
                <a:sym typeface="Arial"/>
              </a:rPr>
              <a:t>Programové území</a:t>
            </a:r>
            <a:endParaRPr lang="pl-PL" sz="2000" b="1" dirty="0">
              <a:solidFill>
                <a:srgbClr val="FF66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2824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84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24" y="302289"/>
            <a:ext cx="10916239" cy="5429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Kontakty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30787"/>
              </p:ext>
            </p:extLst>
          </p:nvPr>
        </p:nvGraphicFramePr>
        <p:xfrm>
          <a:off x="325246" y="1054735"/>
          <a:ext cx="11410394" cy="5669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27211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683183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24451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Česká kancelář /</a:t>
                      </a:r>
                      <a:r>
                        <a:rPr lang="cs-CZ" sz="1600" b="1" u="sng" dirty="0">
                          <a:solidFill>
                            <a:srgbClr val="000099"/>
                          </a:solidFill>
                          <a:latin typeface="+mn-lt"/>
                        </a:rPr>
                        <a:t> </a:t>
                      </a:r>
                      <a:r>
                        <a:rPr kumimoji="0" lang="cs-CZ" sz="15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Czeskie</a:t>
                      </a: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biuro</a:t>
                      </a: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EVROPSKÝ DŮM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,  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 Jezu 525/4, 460 01 Liberec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Bc. Petra Stejskalová   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hlinkClick r:id="rId3"/>
                        </a:rPr>
                        <a:t>p.stejskalova@ern.cz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tel.: +420 485 226 128   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Bc. Kateřina Dobiášová   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hlinkClick r:id="rId4"/>
                        </a:rPr>
                        <a:t>k.dobiasova@ern.cz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tel.: +420 485 226 128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Ing. Jana Suchánková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hlinkClick r:id="rId5"/>
                        </a:rPr>
                        <a:t>j.suchankova@ern.cz</a:t>
                      </a:r>
                      <a:r>
                        <a:rPr kumimoji="0" lang="cs-CZ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tel.: +420 485 226 131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5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Polski</a:t>
                      </a: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oddział</a:t>
                      </a: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500" b="1" i="0" u="sng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biura</a:t>
                      </a: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/ </a:t>
                      </a:r>
                      <a:r>
                        <a:rPr kumimoji="0" lang="cs-CZ" sz="1500" b="1" i="0" u="sng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Polská pobočka kanceláře :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 Maja 57, 58-500 Jelenia Góra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Agata Łojewska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a.lojewska@ern.cz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tel.: +48 757 676 472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Aneta Piela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a.piela@ern.cz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tel.: +48 757 676 472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Beata Jędrzejak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b.jedrzejak@ern.cz</a:t>
                      </a:r>
                      <a:r>
                        <a:rPr kumimoji="0" lang="pl-PL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tel.: +48 757 676 472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842E0BDB-2A57-60CC-1ECD-AE04BF918D4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979931" y="5962015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0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Fond malých projektů v Programové období 2021-2027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Fundusz Małych Projektów w okresie programowania 2021-2027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593031"/>
              </p:ext>
            </p:extLst>
          </p:nvPr>
        </p:nvGraphicFramePr>
        <p:xfrm>
          <a:off x="390803" y="1231715"/>
          <a:ext cx="11410394" cy="4033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Správní území okresů (obcí) spadajících do působnosti Správce Euroregionu Nisa: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 české straně okres: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Česká Lípa, Liberec, Jablonec nad Nisou, Semily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 polské straně okresy: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bolesławiecki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jaworski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karkonoski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kamiennogórski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lubański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lwówecki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złotoryjski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zgorzelecki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grodzki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Jelenia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Góra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Obszar administracyjny powiatów (gmin) objętych działalnością Zarządzającego Euroregionu Nisa: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 stronie czeskiej powiaty: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Česká Lípa, Liberec, Jablonec nad Nisou i Semily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 stronie polskiej powiaty: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bolesławiecki, jaworski, karkonoski, kamiennogórski, lubański, lwówecki, złotoryjski, zgorzelecki, grodzki Jelenia Góra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319FA4AC-DB41-7E32-ED0B-167F80BFF1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7131" y="5690522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0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Fond malých projektů v Programové období 2021-2027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Fundusz Małych Projektów w okresie programowania 2021-2027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417669"/>
              </p:ext>
            </p:extLst>
          </p:nvPr>
        </p:nvGraphicFramePr>
        <p:xfrm>
          <a:off x="390803" y="1231715"/>
          <a:ext cx="11410394" cy="40337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403370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Tematické zaměření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bude vycházet ze strategií jednotlivých euroregionů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 2 (cestovní ruch) 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- </a:t>
                      </a:r>
                    </a:p>
                    <a:p>
                      <a:pPr marL="466725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důraz na udržitelnost cestovního ruchu</a:t>
                      </a: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 4 (spolupráce institucí a obyvatel) </a:t>
                      </a:r>
                    </a:p>
                    <a:p>
                      <a:pPr marL="466725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809625" algn="l"/>
                        </a:tabLst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budují důvěru mezi místními komunitami na obou stranách hranice </a:t>
                      </a:r>
                    </a:p>
                    <a:p>
                      <a:pPr marL="809625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  <a:tabLst>
                          <a:tab pos="809625" algn="l"/>
                        </a:tabLst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Koncentracja tematyczna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będzie wynikała ze strategii poszczególnych euroregionów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 2 (turystyka)  </a:t>
                      </a: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nacisk na zrównoważony rozwój turystyki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 4 (współpraca instytucji i mieszkańców)</a:t>
                      </a:r>
                    </a:p>
                    <a:p>
                      <a:pPr marL="4286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budują zaufanie między społeczeństwami lokalnymi po obu stronach granicy</a:t>
                      </a:r>
                    </a:p>
                    <a:p>
                      <a:pPr marL="714375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319FA4AC-DB41-7E32-ED0B-167F80BFF1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90482" y="5589019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2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80" y="365126"/>
            <a:ext cx="10916239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Základní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parametry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Fondu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malých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projektů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Podstawowe parametry Funduszu Małych Projektów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69091"/>
              </p:ext>
            </p:extLst>
          </p:nvPr>
        </p:nvGraphicFramePr>
        <p:xfrm>
          <a:off x="390803" y="1231716"/>
          <a:ext cx="11410394" cy="4404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Finanční rozsah malých projektů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P2 (cestovní ruch)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2.000 - 40.000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,- EUR u samostatného projektu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4.000 - 80.000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,- EUR u projektu s vedoucím partnerem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P4 (spolupráce institucí a obyvatel) 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1.000 - 30.000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,- EUR u samostatného projektu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2.000 - 60.000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,- EUR u projektu s vedoucím partnerem</a:t>
                      </a:r>
                    </a:p>
                    <a:p>
                      <a:pPr marL="53975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Společné financování je splněno za předpokladu, že </a:t>
                      </a:r>
                      <a:r>
                        <a:rPr kumimoji="0" lang="cs-CZ" sz="17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podíl partnera/</a:t>
                      </a:r>
                      <a:r>
                        <a:rPr kumimoji="0" lang="cs-CZ" sz="17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rů</a:t>
                      </a:r>
                      <a:r>
                        <a:rPr kumimoji="0" lang="cs-CZ" sz="17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z druhého státu je ve výši min. 10 % </a:t>
                      </a:r>
                      <a:r>
                        <a:rPr kumimoji="0" lang="cs-CZ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 celkových způsobilých výdajů projektu. </a:t>
                      </a: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1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285750" lvl="1" indent="-28575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Výše dotace: max. 80% </a:t>
                      </a:r>
                      <a:r>
                        <a:rPr kumimoji="0" lang="cs-CZ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(20% vlastní zdroje žadatele)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Zakres finansowy małych projektów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P2 (turystyka) 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	 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2 000 - 40 000 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EUR na samodzielny projekt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4 000 - 80 000 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EUR na projekt z partnerem wiodącym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P4 (współpraca instytucji i mieszkańców)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	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1 000 - 30 000 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EUR na samodzielny projekt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2 000 - 60 000 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EUR na projekt z partnerem wiodącym </a:t>
                      </a:r>
                    </a:p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Wspólne finansowanie uważane jest za spełnione przy założeniu, że </a:t>
                      </a:r>
                      <a:r>
                        <a:rPr kumimoji="0" lang="pl-PL" sz="17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udział partnera/-ów z drugiego kraju wynosi co najmniej 10 % </a:t>
                      </a:r>
                      <a:r>
                        <a:rPr kumimoji="0" lang="pl-PL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całkowitych wydatków kwalifikowalnych projektu.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Wielkość dofinansowania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maks. 80% </a:t>
                      </a: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(20% </a:t>
                      </a:r>
                      <a:b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środków własnych wnioskodawcy)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3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636" y="25261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pl-PL" altLang="cs-CZ" sz="2300" b="1" dirty="0">
                <a:solidFill>
                  <a:srgbClr val="000099"/>
                </a:solidFill>
                <a:latin typeface="+mn-lt"/>
                <a:cs typeface="Arial" charset="0"/>
              </a:rPr>
              <a:t>Financování malých projektů  </a:t>
            </a:r>
            <a:br>
              <a:rPr lang="pl-PL" altLang="cs-CZ" sz="2300" b="1" dirty="0">
                <a:solidFill>
                  <a:srgbClr val="000099"/>
                </a:solidFill>
                <a:latin typeface="+mn-lt"/>
                <a:cs typeface="Arial" charset="0"/>
              </a:rPr>
            </a:br>
            <a:r>
              <a:rPr lang="pl-PL" altLang="cs-CZ" sz="2300" b="1" dirty="0">
                <a:solidFill>
                  <a:srgbClr val="FF6600"/>
                </a:solidFill>
                <a:latin typeface="+mn-lt"/>
                <a:cs typeface="Arial" charset="0"/>
              </a:rPr>
              <a:t>Finansowanie małych projektów</a:t>
            </a:r>
            <a:endParaRPr lang="cs-CZ" sz="2300" dirty="0">
              <a:latin typeface="+mn-lt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895300"/>
              </p:ext>
            </p:extLst>
          </p:nvPr>
        </p:nvGraphicFramePr>
        <p:xfrm>
          <a:off x="1244360" y="1604513"/>
          <a:ext cx="9703280" cy="41835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5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3511">
                <a:tc>
                  <a:txBody>
                    <a:bodyPr/>
                    <a:lstStyle/>
                    <a:p>
                      <a:pPr marL="285750" lvl="1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kern="120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Pro české příjemce malých projektů není spolufinancování ze státního rozpočtu.</a:t>
                      </a:r>
                    </a:p>
                    <a:p>
                      <a:pPr marL="0" lvl="1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cs-CZ" sz="1800" b="1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kern="120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Pouze polští příjemci</a:t>
                      </a:r>
                    </a:p>
                    <a:p>
                      <a:pPr marL="742950" lvl="2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Výše spolufinancování ze státního rozpočtu (pouze polští příjemci – nevládní organizace/NNO): maximálně 10 %</a:t>
                      </a:r>
                    </a:p>
                    <a:p>
                      <a:pPr marL="457200" lvl="2" indent="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s-CZ" sz="1800" b="0" kern="120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742950" lvl="2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 dirty="0">
                          <a:solidFill>
                            <a:srgbClr val="000099"/>
                          </a:solidFill>
                          <a:latin typeface="+mn-lt"/>
                          <a:ea typeface="+mn-ea"/>
                          <a:cs typeface="+mn-cs"/>
                        </a:rPr>
                        <a:t>Vlastní prostředky / národní prostředky žadatele: minimálně 10 % (polské nevládní organizace) nebo minimálně 20 % (subjekty, které nejsou polskými nevládními organizacemi)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solidFill>
                            <a:srgbClr val="FF6600"/>
                          </a:solidFill>
                          <a:latin typeface="+mn-lt"/>
                        </a:rPr>
                        <a:t>Dla czeskich beneficjentów małych projektów nie ma dofinansowania z budżetu państwa.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pl-PL" sz="1800" b="1" dirty="0">
                        <a:solidFill>
                          <a:srgbClr val="FF6600"/>
                        </a:solidFill>
                        <a:latin typeface="+mn-lt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1" dirty="0">
                          <a:solidFill>
                            <a:srgbClr val="FF6600"/>
                          </a:solidFill>
                          <a:latin typeface="+mn-lt"/>
                        </a:rPr>
                        <a:t>Tylko polscy beneficjenci: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dirty="0">
                          <a:solidFill>
                            <a:srgbClr val="FF6600"/>
                          </a:solidFill>
                          <a:latin typeface="+mn-lt"/>
                        </a:rPr>
                        <a:t>Wysokość dofinansowania z budżetu państwa (tylko polscy beneficjenci – organizacje pozarządowe /NGO/): maksymalnie 10%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b="0" dirty="0">
                          <a:solidFill>
                            <a:srgbClr val="FF6600"/>
                          </a:solidFill>
                          <a:latin typeface="+mn-lt"/>
                        </a:rPr>
                        <a:t>Środki własne wnioskodawcy / środki krajowe: minimum 10% (polskie NGO) lub minimum 20% (podmioty nie będące polskimi NGO)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6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3" y="385611"/>
            <a:ext cx="10767110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Financování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malých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projektů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 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>Finansowanie małych projektów</a:t>
            </a:r>
            <a:endParaRPr lang="cs-CZ" sz="2500" b="1" dirty="0">
              <a:solidFill>
                <a:srgbClr val="FF66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98568"/>
              </p:ext>
            </p:extLst>
          </p:nvPr>
        </p:nvGraphicFramePr>
        <p:xfrm>
          <a:off x="367032" y="1750121"/>
          <a:ext cx="11475952" cy="2377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Zálohové ani průběžné financování nebude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možné.</a:t>
                      </a: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lvl="1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Zjednodušené vykazování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by však mělo 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zásadně urychlit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závěrečnou 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kontrolu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malých projektů a tím i celý proces proplacení dotace.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Nie będzie płatności zaliczkowych ani płatności bieżących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Jednak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uproszczona sprawozdawczość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(wykazywanie wydatków) powinna znacznie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przyspieszyć końcową kontrolę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małych projektów, a tym samym cały proces wypłacania środków.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C3DAFB19-2F7E-05EB-033E-062306D7B5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7131" y="5582966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53" y="385611"/>
            <a:ext cx="10767110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600" b="1" dirty="0">
                <a:solidFill>
                  <a:srgbClr val="000099"/>
                </a:solidFill>
                <a:latin typeface="+mn-lt"/>
                <a:cs typeface="Arial" charset="0"/>
              </a:rPr>
              <a:t>TYPY MALÝCH PROJEKTŮ </a:t>
            </a:r>
            <a:r>
              <a:rPr lang="pl-PL" altLang="cs-CZ" sz="2600" b="1" dirty="0">
                <a:solidFill>
                  <a:srgbClr val="000099"/>
                </a:solidFill>
                <a:latin typeface="+mn-lt"/>
                <a:cs typeface="Arial" charset="0"/>
              </a:rPr>
              <a:t>  </a:t>
            </a: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  <a:t/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j-ea"/>
                <a:cs typeface="Arial" charset="0"/>
              </a:rPr>
            </a:br>
            <a:r>
              <a:rPr lang="cs-CZ" sz="2600" b="1" dirty="0">
                <a:solidFill>
                  <a:srgbClr val="FF6600"/>
                </a:solidFill>
                <a:latin typeface="+mn-lt"/>
                <a:cs typeface="Arial" charset="0"/>
              </a:rPr>
              <a:t>TYPY MAⱢYCH PROJEKTÓW</a:t>
            </a:r>
          </a:p>
        </p:txBody>
      </p:sp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xmlns="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235123"/>
              </p:ext>
            </p:extLst>
          </p:nvPr>
        </p:nvGraphicFramePr>
        <p:xfrm>
          <a:off x="367032" y="1750121"/>
          <a:ext cx="11475952" cy="4053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37976">
                  <a:extLst>
                    <a:ext uri="{9D8B030D-6E8A-4147-A177-3AD203B41FA5}">
                      <a16:colId xmlns:a16="http://schemas.microsoft.com/office/drawing/2014/main" xmlns="" val="3983641993"/>
                    </a:ext>
                  </a:extLst>
                </a:gridCol>
                <a:gridCol w="5737976">
                  <a:extLst>
                    <a:ext uri="{9D8B030D-6E8A-4147-A177-3AD203B41FA5}">
                      <a16:colId xmlns:a16="http://schemas.microsoft.com/office/drawing/2014/main" xmlns="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lvl="0"/>
                      <a:r>
                        <a:rPr lang="cs-CZ" sz="2000" b="1" kern="1200" cap="all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 vedoucím partnerem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společná příprava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společná realizace 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společný personál</a:t>
                      </a:r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b="1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společné financování 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endParaRPr lang="cs-CZ" sz="2000" b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endParaRPr lang="cs-CZ" sz="2000" b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 kern="1200" cap="all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Samostatně realizované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20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společná příprava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20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společná realizace 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cs-CZ" sz="2000" b="0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společný personál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endParaRPr lang="cs-CZ" sz="2000" b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pl-PL" sz="2000" b="1" kern="1200" cap="all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 partnerem wiodącym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wspólne przygotowanie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wspólna realizacja  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wspólny personel</a:t>
                      </a:r>
                    </a:p>
                    <a:p>
                      <a:pPr marL="12001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b="1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wspólne finansowanie 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l-PL" sz="20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pl-PL" sz="2000" b="0" kern="1200" noProof="0" dirty="0">
                        <a:solidFill>
                          <a:srgbClr val="FF66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kern="1200" cap="all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Realizowane samodzielnie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u="none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wspólne przygotowanie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wspólna realizacja  </a:t>
                      </a: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kern="1200" noProof="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wspólny personel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cs-CZ" sz="2000" b="0" kern="1200" cap="all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200150" lvl="2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cs-CZ" sz="2000" b="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206565"/>
                  </a:ext>
                </a:extLst>
              </a:tr>
            </a:tbl>
          </a:graphicData>
        </a:graphic>
      </p:graphicFrame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C3DAFB19-2F7E-05EB-033E-062306D7B5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37131" y="5582966"/>
            <a:ext cx="3317737" cy="8283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1015"/>
            <a:ext cx="766985" cy="76698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12" y="5808220"/>
            <a:ext cx="768471" cy="76847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xmlns="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338" y="6092824"/>
            <a:ext cx="527653" cy="7876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878" y="5808220"/>
            <a:ext cx="679122" cy="7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937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2976</Words>
  <Application>Microsoft Office PowerPoint</Application>
  <PresentationFormat>Širokoúhlá obrazovka</PresentationFormat>
  <Paragraphs>447</Paragraphs>
  <Slides>30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Motiv Office</vt:lpstr>
      <vt:lpstr>Fond malých projektů  Česká republika – Polsko  Fundusz Małych Projektów Republika Czeska - Polska</vt:lpstr>
      <vt:lpstr>Rozdělení alokace Fondu malých projektů ČR - PL pro období 2021 - 2027  Podział alokacji Funduszu Małych Projektów CZ - PL na okres 2021 - 2027 </vt:lpstr>
      <vt:lpstr>Prezentace aplikace PowerPoint</vt:lpstr>
      <vt:lpstr>Fond malých projektů v Programové období 2021-2027   Fundusz Małych Projektów w okresie programowania 2021-2027</vt:lpstr>
      <vt:lpstr>Fond malých projektů v Programové období 2021-2027   Fundusz Małych Projektów w okresie programowania 2021-2027</vt:lpstr>
      <vt:lpstr>Základní parametry Fondu malých projektů   Podstawowe parametry Funduszu Małych Projektów</vt:lpstr>
      <vt:lpstr>Financování malých projektů   Finansowanie małych projektów</vt:lpstr>
      <vt:lpstr>Financování malých projektů   Finansowanie małych projektów</vt:lpstr>
      <vt:lpstr>TYPY MALÝCH PROJEKTŮ    TYPY MAⱢYCH PROJEKTÓW</vt:lpstr>
      <vt:lpstr>Monitorovací systém   System monitorujący</vt:lpstr>
      <vt:lpstr>Výzva: Termíny  Nabór: Terminy</vt:lpstr>
      <vt:lpstr>Prezentace aplikace PowerPoint</vt:lpstr>
      <vt:lpstr>Výzva: Spolupráce obyvatel - cíle FMP Nabór: Współpraca mieszkańców - cele FMP</vt:lpstr>
      <vt:lpstr>Výzva: Spolupráce institucí - cíle FMP Nabór: Współpraca instytucji - cele FMP</vt:lpstr>
      <vt:lpstr>Výzva: Vhodný žadatel a partner Nabór: Kwalifikowalny wnioskodawca i partner</vt:lpstr>
      <vt:lpstr>Výzva: Předložení žádosti Nabór: Składanie wniosku</vt:lpstr>
      <vt:lpstr>Zjednodušené vykazování výdajů   Uproszczone wykazywanie wydatków</vt:lpstr>
      <vt:lpstr>Zjednodušené vykazování výdajů   Uproszczone wykazywanie wydatków</vt:lpstr>
      <vt:lpstr>Zjednodušené vykazování výdajů   Uproszczone wykazywanie wydatków</vt:lpstr>
      <vt:lpstr>Zjednodušené vykazování výdajů -    Uproszczone wykazywanie wydatków</vt:lpstr>
      <vt:lpstr>Zjednodušené vykazování výdajů   Uproszczone wykazywanie wydatków</vt:lpstr>
      <vt:lpstr>Zjednodušené vykazování výdajů   Uproszczone wykazywanie wydatków</vt:lpstr>
      <vt:lpstr>Dobrá praxe Dobre praktyki</vt:lpstr>
      <vt:lpstr>Dobrá praxe Dobre praktyki</vt:lpstr>
      <vt:lpstr>Dobrá praxe Dobre praktyki</vt:lpstr>
      <vt:lpstr> Cestovní ruch / Turystyka </vt:lpstr>
      <vt:lpstr> Cestovní ruch / Turystyka </vt:lpstr>
      <vt:lpstr> Cestovní ruch / Turystyka </vt:lpstr>
      <vt:lpstr> Kontakty   </vt:lpstr>
      <vt:lpstr> Kontakty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Petra Stejskalová</cp:lastModifiedBy>
  <cp:revision>179</cp:revision>
  <cp:lastPrinted>2023-09-01T05:59:28Z</cp:lastPrinted>
  <dcterms:created xsi:type="dcterms:W3CDTF">2022-05-17T16:22:05Z</dcterms:created>
  <dcterms:modified xsi:type="dcterms:W3CDTF">2024-01-18T07:56:23Z</dcterms:modified>
</cp:coreProperties>
</file>